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12192000"/>
  <p:embeddedFontLst>
    <p:embeddedFont>
      <p:font typeface="Poppins" panose="00000500000000000000" pitchFamily="2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53" d="100"/>
          <a:sy n="153" d="100"/>
        </p:scale>
        <p:origin x="5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1607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5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era.com/experts/l/vladislav-lee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www.linkedin.com/in/vlad-le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bomimyhomie/TMDB-Movies-Data-Analysis" TargetMode="External"/><Relationship Id="rId5" Type="http://schemas.openxmlformats.org/officeDocument/2006/relationships/hyperlink" Target="https://github.com/bomimyhomie/Aviation-Wildlife-Strikes" TargetMode="External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viation-wildlife-strikes-hvgwapp4swquhappogsdyxgz.streamlit.app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18345" y="5468996"/>
            <a:ext cx="952262" cy="3809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85704" y="4471911"/>
            <a:ext cx="12017545" cy="8670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6830"/>
              </a:lnSpc>
              <a:buNone/>
            </a:pPr>
            <a:r>
              <a:rPr lang="en-US" sz="6413" b="1" kern="0" spc="64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Wildlife Strikes in Aviation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85704" y="5748537"/>
            <a:ext cx="12017545" cy="22080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738"/>
              </a:lnSpc>
              <a:spcBef>
                <a:spcPts val="3162"/>
              </a:spcBef>
              <a:buNone/>
            </a:pPr>
            <a:r>
              <a:rPr lang="en-US" sz="138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VLAD LEE</a:t>
            </a:r>
            <a:endParaRPr lang="en-US" dirty="0"/>
          </a:p>
        </p:txBody>
      </p:sp>
      <p:pic>
        <p:nvPicPr>
          <p:cNvPr id="5" name="Object 4"/>
          <p:cNvPicPr>
            <a:picLocks noChangeAspect="1"/>
          </p:cNvPicPr>
          <p:nvPr/>
        </p:nvPicPr>
        <p:blipFill>
          <a:blip r:embed="rId5"/>
          <a:srcRect t="27324" b="27324"/>
          <a:stretch/>
        </p:blipFill>
        <p:spPr>
          <a:xfrm>
            <a:off x="0" y="0"/>
            <a:ext cx="12188952" cy="368525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A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0"/>
            <a:ext cx="12188952" cy="1285554"/>
          </a:xfrm>
          <a:prstGeom prst="rect">
            <a:avLst/>
          </a:prstGeom>
          <a:solidFill>
            <a:srgbClr val="143642"/>
          </a:solidFill>
        </p:spPr>
      </p:sp>
      <p:sp>
        <p:nvSpPr>
          <p:cNvPr id="4" name="Object 3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Residual Plots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0" y="1761684"/>
            <a:ext cx="6103999" cy="5104124"/>
          </a:xfrm>
          <a:prstGeom prst="rect">
            <a:avLst/>
          </a:prstGeom>
          <a:solidFill>
            <a:srgbClr val="143642"/>
          </a:solidFill>
        </p:spPr>
      </p:sp>
      <p:sp>
        <p:nvSpPr>
          <p:cNvPr id="6" name="Object 5"/>
          <p:cNvSpPr/>
          <p:nvPr/>
        </p:nvSpPr>
        <p:spPr>
          <a:xfrm>
            <a:off x="342814" y="3473970"/>
            <a:ext cx="5960207" cy="16572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268"/>
              </a:lnSpc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Visible pattern in Residual vs Fitted and Scale-Location plots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Residuals not normally distributed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High leverage points observed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6094476" y="1761684"/>
            <a:ext cx="6103999" cy="510412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8" name="Object 7"/>
          <p:cNvPicPr>
            <a:picLocks noChangeAspect="1"/>
          </p:cNvPicPr>
          <p:nvPr/>
        </p:nvPicPr>
        <p:blipFill>
          <a:blip r:embed="rId5"/>
          <a:srcRect l="314" r="314"/>
          <a:stretch/>
        </p:blipFill>
        <p:spPr>
          <a:xfrm>
            <a:off x="6094476" y="1761684"/>
            <a:ext cx="6103999" cy="510412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Regression Results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0" y="1012373"/>
            <a:ext cx="12188952" cy="2666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989"/>
              </a:spcBef>
              <a:buNone/>
            </a:pPr>
            <a:r>
              <a:rPr lang="en-US" sz="150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Dropping Distance Variable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571357" y="1893216"/>
            <a:ext cx="5562162" cy="1369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268"/>
              </a:lnSpc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Overall model is significant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Significant coefficients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Low R-squared</a:t>
            </a:r>
            <a:endParaRPr lang="en-US" dirty="0"/>
          </a:p>
        </p:txBody>
      </p:sp>
      <p:pic>
        <p:nvPicPr>
          <p:cNvPr id="6" name="Object 5"/>
          <p:cNvPicPr>
            <a:picLocks noChangeAspect="1"/>
          </p:cNvPicPr>
          <p:nvPr/>
        </p:nvPicPr>
        <p:blipFill>
          <a:blip r:embed="rId5"/>
          <a:srcRect l="64" r="64"/>
          <a:stretch/>
        </p:blipFill>
        <p:spPr>
          <a:xfrm>
            <a:off x="4885103" y="1769882"/>
            <a:ext cx="7189768" cy="470549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A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0"/>
            <a:ext cx="12188952" cy="1285554"/>
          </a:xfrm>
          <a:prstGeom prst="rect">
            <a:avLst/>
          </a:prstGeom>
          <a:solidFill>
            <a:srgbClr val="143642"/>
          </a:solidFill>
        </p:spPr>
      </p:sp>
      <p:sp>
        <p:nvSpPr>
          <p:cNvPr id="4" name="Object 3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Residual Plots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0" y="1761684"/>
            <a:ext cx="6103999" cy="5104124"/>
          </a:xfrm>
          <a:prstGeom prst="rect">
            <a:avLst/>
          </a:prstGeom>
          <a:solidFill>
            <a:srgbClr val="143642"/>
          </a:solidFill>
        </p:spPr>
      </p:sp>
      <p:sp>
        <p:nvSpPr>
          <p:cNvPr id="6" name="Object 5"/>
          <p:cNvSpPr/>
          <p:nvPr/>
        </p:nvSpPr>
        <p:spPr>
          <a:xfrm>
            <a:off x="342814" y="3473970"/>
            <a:ext cx="5960207" cy="16572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268"/>
              </a:lnSpc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Visible pattern in Residual vs Fitted and Scale-Location plots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Residuals not normally distributed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High leverage points observed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6094476" y="1761684"/>
            <a:ext cx="6103999" cy="510412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8" name="Object 7"/>
          <p:cNvPicPr>
            <a:picLocks noChangeAspect="1"/>
          </p:cNvPicPr>
          <p:nvPr/>
        </p:nvPicPr>
        <p:blipFill>
          <a:blip r:embed="rId5"/>
          <a:srcRect l="314" r="314"/>
          <a:stretch/>
        </p:blipFill>
        <p:spPr>
          <a:xfrm>
            <a:off x="6094476" y="1761684"/>
            <a:ext cx="6103999" cy="51041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0"/>
            <a:ext cx="12198475" cy="6865808"/>
          </a:xfrm>
          <a:prstGeom prst="rect">
            <a:avLst/>
          </a:prstGeom>
          <a:solidFill>
            <a:srgbClr val="EFF1EB"/>
          </a:solidFill>
        </p:spPr>
      </p:sp>
      <p:pic>
        <p:nvPicPr>
          <p:cNvPr id="3" name="Object 2"/>
          <p:cNvPicPr>
            <a:picLocks noChangeAspect="1"/>
          </p:cNvPicPr>
          <p:nvPr/>
        </p:nvPicPr>
        <p:blipFill>
          <a:blip r:embed="rId3"/>
          <a:srcRect t="31239" b="31239"/>
          <a:stretch/>
        </p:blipFill>
        <p:spPr>
          <a:xfrm>
            <a:off x="0" y="0"/>
            <a:ext cx="12198475" cy="6865808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476131" y="2713202"/>
            <a:ext cx="4818445" cy="144505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5691"/>
              </a:lnSpc>
              <a:buNone/>
            </a:pPr>
            <a:r>
              <a:rPr lang="en-US" sz="5344" kern="0" spc="53" dirty="0">
                <a:solidFill>
                  <a:srgbClr val="14364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Random Forest Model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Random Forest Model Results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571357" y="1910327"/>
            <a:ext cx="5562162" cy="41335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1701"/>
              </a:lnSpc>
              <a:buSzPct val="100000"/>
              <a:buChar char="•"/>
            </a:pPr>
            <a:r>
              <a:rPr lang="en-US" sz="135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56 Total variables</a:t>
            </a:r>
          </a:p>
          <a:p>
            <a:pPr marL="242900" indent="-242900" algn="l">
              <a:lnSpc>
                <a:spcPts val="1701"/>
              </a:lnSpc>
              <a:spcBef>
                <a:spcPts val="1464"/>
              </a:spcBef>
              <a:buSzPct val="100000"/>
              <a:buChar char="•"/>
            </a:pPr>
            <a:r>
              <a:rPr lang="en-US" sz="135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Continuous Variables: Cost, Height, Speed, Distance</a:t>
            </a:r>
          </a:p>
          <a:p>
            <a:pPr marL="242900" indent="-242900" algn="l">
              <a:lnSpc>
                <a:spcPts val="1701"/>
              </a:lnSpc>
              <a:spcBef>
                <a:spcPts val="1464"/>
              </a:spcBef>
              <a:buSzPct val="100000"/>
              <a:buChar char="•"/>
            </a:pPr>
            <a:r>
              <a:rPr lang="en-US" sz="135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Categorical Variables: Time of Day, location, Engine Type, Aircraft Type, Species, Injury, Fatality, Damage to specific parts </a:t>
            </a:r>
          </a:p>
          <a:p>
            <a:pPr marL="242900" indent="-242900" algn="l">
              <a:lnSpc>
                <a:spcPts val="1701"/>
              </a:lnSpc>
              <a:spcBef>
                <a:spcPts val="1464"/>
              </a:spcBef>
              <a:buSzPct val="100000"/>
              <a:buChar char="•"/>
            </a:pPr>
            <a:r>
              <a:rPr lang="en-US" sz="135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Parameters: 20% Test 80% Train, Number of Estimators = 500, Min Sample Split = 10</a:t>
            </a:r>
          </a:p>
          <a:p>
            <a:pPr marL="242900" indent="-242900" algn="l">
              <a:lnSpc>
                <a:spcPts val="1701"/>
              </a:lnSpc>
              <a:spcBef>
                <a:spcPts val="1464"/>
              </a:spcBef>
              <a:buSzPct val="100000"/>
              <a:buChar char="•"/>
            </a:pPr>
            <a:r>
              <a:rPr lang="en-US" sz="135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Minimal effect on results with 100 estimators, min split of 2 </a:t>
            </a:r>
          </a:p>
          <a:p>
            <a:pPr marL="242900" indent="-242900" algn="l">
              <a:lnSpc>
                <a:spcPts val="1701"/>
              </a:lnSpc>
              <a:spcBef>
                <a:spcPts val="1464"/>
              </a:spcBef>
              <a:buSzPct val="100000"/>
              <a:buChar char="•"/>
            </a:pPr>
            <a:r>
              <a:rPr lang="en-US" sz="135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MSE = 3.24</a:t>
            </a:r>
          </a:p>
          <a:p>
            <a:pPr marL="242900" indent="-242900" algn="l">
              <a:lnSpc>
                <a:spcPts val="1701"/>
              </a:lnSpc>
              <a:spcBef>
                <a:spcPts val="1464"/>
              </a:spcBef>
              <a:buSzPct val="100000"/>
              <a:buChar char="•"/>
            </a:pPr>
            <a:r>
              <a:rPr lang="en-US" sz="135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MAE = 0.72</a:t>
            </a:r>
          </a:p>
          <a:p>
            <a:pPr marL="242900" indent="-242900" algn="l">
              <a:lnSpc>
                <a:spcPts val="1701"/>
              </a:lnSpc>
              <a:spcBef>
                <a:spcPts val="1464"/>
              </a:spcBef>
              <a:buSzPct val="100000"/>
              <a:buChar char="•"/>
            </a:pPr>
            <a:r>
              <a:rPr lang="en-US" sz="135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R-Squared = 23.61%</a:t>
            </a:r>
            <a:endParaRPr lang="en-US" dirty="0"/>
          </a:p>
        </p:txBody>
      </p:sp>
      <p:pic>
        <p:nvPicPr>
          <p:cNvPr id="5" name="Object 4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094476" y="1964901"/>
            <a:ext cx="2736654" cy="3817801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627368" y="1418870"/>
            <a:ext cx="1681694" cy="511706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Random Forest Model Results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0" y="1012373"/>
            <a:ext cx="12188952" cy="2666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989"/>
              </a:spcBef>
              <a:buNone/>
            </a:pPr>
            <a:r>
              <a:rPr lang="en-US" sz="150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Dropping Less Important Features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571357" y="1893216"/>
            <a:ext cx="5562162" cy="19100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268"/>
              </a:lnSpc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15 Total variables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MSE = 3.23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MAE = 0.73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R-Squared = 23.79%</a:t>
            </a:r>
            <a:endParaRPr lang="en-US" dirty="0"/>
          </a:p>
        </p:txBody>
      </p:sp>
      <p:pic>
        <p:nvPicPr>
          <p:cNvPr id="6" name="Object 5"/>
          <p:cNvPicPr>
            <a:picLocks noChangeAspect="1"/>
          </p:cNvPicPr>
          <p:nvPr/>
        </p:nvPicPr>
        <p:blipFill>
          <a:blip r:embed="rId5"/>
          <a:srcRect t="1133" b="1133"/>
          <a:stretch/>
        </p:blipFill>
        <p:spPr>
          <a:xfrm>
            <a:off x="7694276" y="1999750"/>
            <a:ext cx="2736654" cy="381780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Most Struck and Damaged Parts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476131" y="2328280"/>
            <a:ext cx="5523119" cy="296153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5" name="Object 4"/>
          <p:cNvPicPr>
            <a:picLocks noChangeAspect="1"/>
          </p:cNvPicPr>
          <p:nvPr/>
        </p:nvPicPr>
        <p:blipFill>
          <a:blip r:embed="rId5"/>
          <a:srcRect t="4988" b="4988"/>
          <a:stretch/>
        </p:blipFill>
        <p:spPr>
          <a:xfrm>
            <a:off x="476131" y="2328280"/>
            <a:ext cx="5523119" cy="2961534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6189702" y="2328280"/>
            <a:ext cx="5523119" cy="296153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7" name="Object 6"/>
          <p:cNvPicPr>
            <a:picLocks noChangeAspect="1"/>
          </p:cNvPicPr>
          <p:nvPr/>
        </p:nvPicPr>
        <p:blipFill>
          <a:blip r:embed="rId6"/>
          <a:srcRect t="4742" b="4742"/>
          <a:stretch/>
        </p:blipFill>
        <p:spPr>
          <a:xfrm>
            <a:off x="6189702" y="2328280"/>
            <a:ext cx="5523119" cy="296153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Conclusions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2237815" y="1822391"/>
            <a:ext cx="8484653" cy="427937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722"/>
              </a:lnSpc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Wing and engines are most vulnerable to damage</a:t>
            </a: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Increase wildlife surveillance during peak seasons hours</a:t>
            </a:r>
          </a:p>
          <a:p>
            <a:pPr lvl="1" algn="l">
              <a:lnSpc>
                <a:spcPts val="1932"/>
              </a:lnSpc>
              <a:spcBef>
                <a:spcPts val="419"/>
              </a:spcBef>
              <a:buNone/>
            </a:pPr>
            <a:r>
              <a:rPr lang="en-US" sz="138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Q3 (July - September), 7 A.M. to 11 A.M.</a:t>
            </a:r>
          </a:p>
          <a:p>
            <a:pPr marL="242900" indent="-242900" algn="l">
              <a:lnSpc>
                <a:spcPts val="2722"/>
              </a:lnSpc>
              <a:spcBef>
                <a:spcPts val="2594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Improve wildlife management programs</a:t>
            </a:r>
          </a:p>
          <a:p>
            <a:pPr lvl="1" algn="l">
              <a:lnSpc>
                <a:spcPts val="1932"/>
              </a:lnSpc>
              <a:spcBef>
                <a:spcPts val="419"/>
              </a:spcBef>
              <a:buNone/>
            </a:pPr>
            <a:r>
              <a:rPr lang="en-US" sz="138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Habitat modification and bird deterrents </a:t>
            </a:r>
          </a:p>
          <a:p>
            <a:pPr marL="242900" indent="-242900" algn="l">
              <a:lnSpc>
                <a:spcPts val="2722"/>
              </a:lnSpc>
              <a:spcBef>
                <a:spcPts val="2594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Improve aircraft design</a:t>
            </a:r>
          </a:p>
          <a:p>
            <a:pPr lvl="1" algn="l">
              <a:lnSpc>
                <a:spcPts val="1932"/>
              </a:lnSpc>
              <a:spcBef>
                <a:spcPts val="419"/>
              </a:spcBef>
              <a:buNone/>
            </a:pPr>
            <a:r>
              <a:rPr lang="en-US" sz="138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Target most vulnerable parts</a:t>
            </a:r>
          </a:p>
          <a:p>
            <a:pPr lvl="1" algn="l">
              <a:lnSpc>
                <a:spcPts val="1932"/>
              </a:lnSpc>
              <a:spcBef>
                <a:spcPts val="523"/>
              </a:spcBef>
              <a:buNone/>
            </a:pPr>
            <a:r>
              <a:rPr lang="en-US" sz="138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Special lighting to repel wildlife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Future Work and Considerations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2237815" y="2955583"/>
            <a:ext cx="8484653" cy="20268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722"/>
              </a:lnSpc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Regional risk assessment using Location data</a:t>
            </a: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Logistic regression to predict likelihood of strike</a:t>
            </a: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Compare to international data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Links and Citations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2237815" y="3126990"/>
            <a:ext cx="8484653" cy="1681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722"/>
              </a:lnSpc>
              <a:buSzPct val="100000"/>
              <a:buChar char="•"/>
            </a:pPr>
            <a:r>
              <a:rPr lang="en-US" sz="2160" u="sng" dirty="0">
                <a:solidFill>
                  <a:schemeClr val="bg1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</a:t>
            </a:r>
            <a:endParaRPr lang="en-US" sz="2160" u="sng" dirty="0">
              <a:solidFill>
                <a:schemeClr val="bg1"/>
              </a:solidFill>
              <a:latin typeface="Space Mono" pitchFamily="34" charset="0"/>
              <a:ea typeface="Space Mono" pitchFamily="34" charset="-122"/>
              <a:cs typeface="Space Mono" pitchFamily="34" charset="-120"/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sz="2160" u="sng" dirty="0">
                <a:solidFill>
                  <a:schemeClr val="bg1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</a:t>
            </a: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sz="2160" u="sng" dirty="0">
                <a:solidFill>
                  <a:schemeClr val="bg1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NERA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Background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7698622" y="1571232"/>
            <a:ext cx="4014199" cy="2356848"/>
          </a:xfrm>
          <a:prstGeom prst="rect">
            <a:avLst/>
          </a:prstGeom>
          <a:solidFill>
            <a:srgbClr val="EFF1EB"/>
          </a:solidFill>
        </p:spPr>
      </p:sp>
      <p:pic>
        <p:nvPicPr>
          <p:cNvPr id="5" name="Object 4"/>
          <p:cNvPicPr>
            <a:picLocks noChangeAspect="1"/>
          </p:cNvPicPr>
          <p:nvPr/>
        </p:nvPicPr>
        <p:blipFill>
          <a:blip r:embed="rId5"/>
          <a:srcRect t="5965" b="5965"/>
          <a:stretch/>
        </p:blipFill>
        <p:spPr>
          <a:xfrm>
            <a:off x="7698622" y="1571232"/>
            <a:ext cx="4014199" cy="2356848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7698622" y="4023306"/>
            <a:ext cx="1959486" cy="2356848"/>
          </a:xfrm>
          <a:prstGeom prst="rect">
            <a:avLst/>
          </a:prstGeom>
          <a:solidFill>
            <a:srgbClr val="EFF1EB"/>
          </a:solidFill>
        </p:spPr>
      </p:sp>
      <p:pic>
        <p:nvPicPr>
          <p:cNvPr id="7" name="Object 6"/>
          <p:cNvPicPr>
            <a:picLocks noChangeAspect="1"/>
          </p:cNvPicPr>
          <p:nvPr/>
        </p:nvPicPr>
        <p:blipFill>
          <a:blip r:embed="rId6"/>
          <a:srcRect t="9907" b="9907"/>
          <a:stretch/>
        </p:blipFill>
        <p:spPr>
          <a:xfrm>
            <a:off x="7698622" y="4023306"/>
            <a:ext cx="1959486" cy="2356848"/>
          </a:xfrm>
          <a:prstGeom prst="rect">
            <a:avLst/>
          </a:prstGeom>
        </p:spPr>
      </p:pic>
      <p:sp>
        <p:nvSpPr>
          <p:cNvPr id="8" name="Object 7"/>
          <p:cNvSpPr/>
          <p:nvPr/>
        </p:nvSpPr>
        <p:spPr>
          <a:xfrm>
            <a:off x="9753335" y="4023306"/>
            <a:ext cx="1959486" cy="2356848"/>
          </a:xfrm>
          <a:prstGeom prst="rect">
            <a:avLst/>
          </a:prstGeom>
          <a:solidFill>
            <a:srgbClr val="EFF1EB"/>
          </a:solidFill>
        </p:spPr>
      </p:sp>
      <p:pic>
        <p:nvPicPr>
          <p:cNvPr id="9" name="Object 8"/>
          <p:cNvPicPr>
            <a:picLocks noChangeAspect="1"/>
          </p:cNvPicPr>
          <p:nvPr/>
        </p:nvPicPr>
        <p:blipFill>
          <a:blip r:embed="rId7"/>
          <a:srcRect l="8430" r="8430"/>
          <a:stretch/>
        </p:blipFill>
        <p:spPr>
          <a:xfrm>
            <a:off x="9753335" y="4023306"/>
            <a:ext cx="1959486" cy="2356848"/>
          </a:xfrm>
          <a:prstGeom prst="rect">
            <a:avLst/>
          </a:prstGeom>
        </p:spPr>
      </p:pic>
      <p:sp>
        <p:nvSpPr>
          <p:cNvPr id="10" name="Object 9"/>
          <p:cNvSpPr/>
          <p:nvPr/>
        </p:nvSpPr>
        <p:spPr>
          <a:xfrm>
            <a:off x="571357" y="1822391"/>
            <a:ext cx="7316213" cy="427937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722"/>
              </a:lnSpc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Wildlife strikes pose significant risk to aviation safety</a:t>
            </a:r>
          </a:p>
          <a:p>
            <a:pPr lvl="1" algn="l">
              <a:lnSpc>
                <a:spcPts val="1932"/>
              </a:lnSpc>
              <a:spcBef>
                <a:spcPts val="419"/>
              </a:spcBef>
              <a:buNone/>
            </a:pPr>
            <a:r>
              <a:rPr lang="en-US" sz="138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Since 1988, over 490 fatalities and 350 aircraft destroyed</a:t>
            </a:r>
          </a:p>
          <a:p>
            <a:pPr lvl="1" algn="l">
              <a:lnSpc>
                <a:spcPts val="1932"/>
              </a:lnSpc>
              <a:spcBef>
                <a:spcPts val="523"/>
              </a:spcBef>
              <a:buNone/>
            </a:pPr>
            <a:r>
              <a:rPr lang="en-US" sz="138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Source: FAA</a:t>
            </a:r>
          </a:p>
          <a:p>
            <a:pPr marL="242900" indent="-242900" algn="l">
              <a:lnSpc>
                <a:spcPts val="2722"/>
              </a:lnSpc>
              <a:spcBef>
                <a:spcPts val="2594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In 2024, there were 14,774 strikes at over 2,600 airports</a:t>
            </a: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Steadily rising number of strikes</a:t>
            </a:r>
          </a:p>
          <a:p>
            <a:pPr lvl="1" algn="l">
              <a:lnSpc>
                <a:spcPts val="1932"/>
              </a:lnSpc>
              <a:spcBef>
                <a:spcPts val="419"/>
              </a:spcBef>
              <a:buNone/>
            </a:pPr>
            <a:r>
              <a:rPr lang="en-US" sz="138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25% decrease from 2023 to 2024</a:t>
            </a:r>
          </a:p>
          <a:p>
            <a:pPr marL="242900" indent="-242900" algn="l">
              <a:lnSpc>
                <a:spcPts val="2722"/>
              </a:lnSpc>
              <a:spcBef>
                <a:spcPts val="2594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Other Wildlife</a:t>
            </a:r>
          </a:p>
          <a:p>
            <a:pPr lvl="1" algn="l">
              <a:lnSpc>
                <a:spcPts val="1932"/>
              </a:lnSpc>
              <a:spcBef>
                <a:spcPts val="419"/>
              </a:spcBef>
              <a:buNone/>
            </a:pPr>
            <a:r>
              <a:rPr lang="en-US" sz="1380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Deer make up nearly 4% of all reported strikes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Data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2237815" y="1735348"/>
            <a:ext cx="8484653" cy="445271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449"/>
              </a:lnSpc>
              <a:buSzPct val="100000"/>
              <a:buChar char="•"/>
            </a:pPr>
            <a:r>
              <a:rPr lang="en-US" sz="1944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Data obtained from the official FAA Wildlife Strike Database: https://wildlife.faa.gov/</a:t>
            </a:r>
          </a:p>
          <a:p>
            <a:pPr marL="242900" indent="-242900" algn="l">
              <a:lnSpc>
                <a:spcPts val="2449"/>
              </a:lnSpc>
              <a:spcBef>
                <a:spcPts val="2241"/>
              </a:spcBef>
              <a:buSzPct val="100000"/>
              <a:buChar char="•"/>
            </a:pPr>
            <a:r>
              <a:rPr lang="en-US" sz="1944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311,500 reported strikes from 1990-2025</a:t>
            </a:r>
          </a:p>
          <a:p>
            <a:pPr lvl="1" algn="l">
              <a:lnSpc>
                <a:spcPts val="1738"/>
              </a:lnSpc>
              <a:spcBef>
                <a:spcPts val="377"/>
              </a:spcBef>
              <a:buNone/>
            </a:pPr>
            <a:r>
              <a:rPr lang="en-US" sz="1242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Reporting is voluntary</a:t>
            </a:r>
          </a:p>
          <a:p>
            <a:pPr marL="242900" indent="-242900" algn="l">
              <a:lnSpc>
                <a:spcPts val="2449"/>
              </a:lnSpc>
              <a:spcBef>
                <a:spcPts val="2334"/>
              </a:spcBef>
              <a:buSzPct val="100000"/>
              <a:buChar char="•"/>
            </a:pPr>
            <a:r>
              <a:rPr lang="en-US" sz="1944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101 columns including: Operator, species, location, specific parts struck or damaged, cost</a:t>
            </a:r>
          </a:p>
          <a:p>
            <a:pPr marL="242900" indent="-242900" algn="l">
              <a:lnSpc>
                <a:spcPts val="2449"/>
              </a:lnSpc>
              <a:spcBef>
                <a:spcPts val="2241"/>
              </a:spcBef>
              <a:buSzPct val="100000"/>
              <a:buChar char="•"/>
            </a:pPr>
            <a:r>
              <a:rPr lang="en-US" sz="1944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Data cleaning:</a:t>
            </a:r>
          </a:p>
          <a:p>
            <a:pPr lvl="1" algn="l">
              <a:lnSpc>
                <a:spcPts val="1738"/>
              </a:lnSpc>
              <a:spcBef>
                <a:spcPts val="377"/>
              </a:spcBef>
              <a:buNone/>
            </a:pPr>
            <a:r>
              <a:rPr lang="en-US" sz="1242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Combined cost repairs and cost other, clean special characters,</a:t>
            </a:r>
          </a:p>
          <a:p>
            <a:pPr lvl="1" algn="l">
              <a:lnSpc>
                <a:spcPts val="1738"/>
              </a:lnSpc>
              <a:spcBef>
                <a:spcPts val="471"/>
              </a:spcBef>
              <a:buNone/>
            </a:pPr>
            <a:r>
              <a:rPr lang="en-US" sz="1242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binary indicator for injuries/fatalities</a:t>
            </a:r>
          </a:p>
          <a:p>
            <a:pPr marL="242900" indent="-242900" algn="l">
              <a:lnSpc>
                <a:spcPts val="2449"/>
              </a:lnSpc>
              <a:spcBef>
                <a:spcPts val="2334"/>
              </a:spcBef>
              <a:buSzPct val="100000"/>
              <a:buChar char="•"/>
            </a:pPr>
            <a:r>
              <a:rPr lang="en-US" sz="1944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Data is hosted in a Snowflake database</a:t>
            </a:r>
          </a:p>
          <a:p>
            <a:pPr lvl="1" algn="l">
              <a:lnSpc>
                <a:spcPts val="1738"/>
              </a:lnSpc>
              <a:spcBef>
                <a:spcPts val="377"/>
              </a:spcBef>
              <a:buNone/>
            </a:pPr>
            <a:r>
              <a:rPr lang="en-US" sz="1242" dirty="0">
                <a:solidFill>
                  <a:srgbClr val="FFFFFF">
                    <a:alpha val="80000"/>
                  </a:srgbClr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Use dynamic queries for efficiency, optimization, and cost reduction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b="1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Objectives and Research Questions</a:t>
            </a:r>
            <a:endParaRPr lang="en-US" dirty="0"/>
          </a:p>
        </p:txBody>
      </p:sp>
      <p:pic>
        <p:nvPicPr>
          <p:cNvPr id="4" name="Object 3"/>
          <p:cNvPicPr>
            <a:picLocks noChangeAspect="1"/>
          </p:cNvPicPr>
          <p:nvPr/>
        </p:nvPicPr>
        <p:blipFill>
          <a:blip r:embed="rId5"/>
          <a:srcRect l="21457" r="21457"/>
          <a:stretch/>
        </p:blipFill>
        <p:spPr>
          <a:xfrm>
            <a:off x="476131" y="1571232"/>
            <a:ext cx="2114647" cy="4818445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3485904" y="2571345"/>
            <a:ext cx="476131" cy="476131"/>
          </a:xfrm>
          <a:prstGeom prst="ellipse">
            <a:avLst/>
          </a:prstGeom>
          <a:solidFill>
            <a:srgbClr val="F5F6F2"/>
          </a:solidFill>
        </p:spPr>
      </p:sp>
      <p:sp>
        <p:nvSpPr>
          <p:cNvPr id="6" name="Object 5"/>
          <p:cNvSpPr/>
          <p:nvPr/>
        </p:nvSpPr>
        <p:spPr>
          <a:xfrm>
            <a:off x="3409723" y="2669250"/>
            <a:ext cx="628493" cy="26871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2117"/>
              </a:lnSpc>
              <a:buNone/>
            </a:pPr>
            <a:r>
              <a:rPr lang="en-US" sz="1680" dirty="0">
                <a:solidFill>
                  <a:srgbClr val="071023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1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3485904" y="2571345"/>
            <a:ext cx="476131" cy="476131"/>
          </a:xfrm>
          <a:prstGeom prst="ellipse">
            <a:avLst/>
          </a:prstGeom>
          <a:noFill/>
        </p:spPr>
      </p:sp>
      <p:sp>
        <p:nvSpPr>
          <p:cNvPr id="8" name="Object 7"/>
          <p:cNvSpPr/>
          <p:nvPr/>
        </p:nvSpPr>
        <p:spPr>
          <a:xfrm>
            <a:off x="4104874" y="2571345"/>
            <a:ext cx="3137390" cy="752287"/>
          </a:xfrm>
          <a:prstGeom prst="rect">
            <a:avLst/>
          </a:prstGeom>
          <a:solidFill>
            <a:srgbClr val="F5F6F2"/>
          </a:solidFill>
        </p:spPr>
      </p:sp>
      <p:sp>
        <p:nvSpPr>
          <p:cNvPr id="9" name="Object 8"/>
          <p:cNvSpPr/>
          <p:nvPr/>
        </p:nvSpPr>
        <p:spPr>
          <a:xfrm>
            <a:off x="4295326" y="2707042"/>
            <a:ext cx="3031987" cy="46065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814"/>
              </a:lnSpc>
              <a:buNone/>
            </a:pPr>
            <a:r>
              <a:rPr lang="en-US" sz="1440" dirty="0">
                <a:solidFill>
                  <a:srgbClr val="071023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Analyze and visualize strike data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7480330" y="2571345"/>
            <a:ext cx="476131" cy="476131"/>
          </a:xfrm>
          <a:prstGeom prst="ellipse">
            <a:avLst/>
          </a:prstGeom>
          <a:solidFill>
            <a:srgbClr val="F5F6F2"/>
          </a:solidFill>
        </p:spPr>
      </p:sp>
      <p:sp>
        <p:nvSpPr>
          <p:cNvPr id="11" name="Object 10"/>
          <p:cNvSpPr/>
          <p:nvPr/>
        </p:nvSpPr>
        <p:spPr>
          <a:xfrm>
            <a:off x="7404149" y="2669250"/>
            <a:ext cx="628493" cy="26871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2117"/>
              </a:lnSpc>
              <a:buNone/>
            </a:pPr>
            <a:r>
              <a:rPr lang="en-US" sz="1680" dirty="0">
                <a:solidFill>
                  <a:srgbClr val="071023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2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7480330" y="2571345"/>
            <a:ext cx="476131" cy="476131"/>
          </a:xfrm>
          <a:prstGeom prst="ellipse">
            <a:avLst/>
          </a:prstGeom>
          <a:noFill/>
        </p:spPr>
      </p:sp>
      <p:sp>
        <p:nvSpPr>
          <p:cNvPr id="13" name="Object 12"/>
          <p:cNvSpPr/>
          <p:nvPr/>
        </p:nvSpPr>
        <p:spPr>
          <a:xfrm>
            <a:off x="8099300" y="2571345"/>
            <a:ext cx="3137390" cy="980830"/>
          </a:xfrm>
          <a:prstGeom prst="rect">
            <a:avLst/>
          </a:prstGeom>
          <a:solidFill>
            <a:srgbClr val="F5F6F2"/>
          </a:solidFill>
        </p:spPr>
      </p:sp>
      <p:sp>
        <p:nvSpPr>
          <p:cNvPr id="14" name="Object 13"/>
          <p:cNvSpPr/>
          <p:nvPr/>
        </p:nvSpPr>
        <p:spPr>
          <a:xfrm>
            <a:off x="8289752" y="2707042"/>
            <a:ext cx="3031987" cy="6909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814"/>
              </a:lnSpc>
              <a:buNone/>
            </a:pPr>
            <a:r>
              <a:rPr lang="en-US" sz="1440" dirty="0">
                <a:solidFill>
                  <a:srgbClr val="071023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Identify temporal, seasonal, and spacial trends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3485904" y="3971170"/>
            <a:ext cx="476131" cy="476131"/>
          </a:xfrm>
          <a:prstGeom prst="ellipse">
            <a:avLst/>
          </a:prstGeom>
          <a:solidFill>
            <a:srgbClr val="F5F6F2"/>
          </a:solidFill>
        </p:spPr>
      </p:sp>
      <p:sp>
        <p:nvSpPr>
          <p:cNvPr id="16" name="Object 15"/>
          <p:cNvSpPr/>
          <p:nvPr/>
        </p:nvSpPr>
        <p:spPr>
          <a:xfrm>
            <a:off x="3409723" y="4069075"/>
            <a:ext cx="628493" cy="26871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2117"/>
              </a:lnSpc>
              <a:buNone/>
            </a:pPr>
            <a:r>
              <a:rPr lang="en-US" sz="1680" dirty="0">
                <a:solidFill>
                  <a:srgbClr val="071023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3</a:t>
            </a:r>
            <a:endParaRPr lang="en-US" dirty="0"/>
          </a:p>
        </p:txBody>
      </p:sp>
      <p:sp>
        <p:nvSpPr>
          <p:cNvPr id="17" name="Object 16"/>
          <p:cNvSpPr/>
          <p:nvPr/>
        </p:nvSpPr>
        <p:spPr>
          <a:xfrm>
            <a:off x="3485904" y="3971170"/>
            <a:ext cx="476131" cy="476131"/>
          </a:xfrm>
          <a:prstGeom prst="ellipse">
            <a:avLst/>
          </a:prstGeom>
          <a:noFill/>
        </p:spPr>
      </p:sp>
      <p:sp>
        <p:nvSpPr>
          <p:cNvPr id="18" name="Object 17"/>
          <p:cNvSpPr/>
          <p:nvPr/>
        </p:nvSpPr>
        <p:spPr>
          <a:xfrm>
            <a:off x="4104874" y="3971170"/>
            <a:ext cx="3137390" cy="523744"/>
          </a:xfrm>
          <a:prstGeom prst="rect">
            <a:avLst/>
          </a:prstGeom>
          <a:solidFill>
            <a:srgbClr val="F5F6F2"/>
          </a:solidFill>
        </p:spPr>
      </p:sp>
      <p:sp>
        <p:nvSpPr>
          <p:cNvPr id="19" name="Object 18"/>
          <p:cNvSpPr/>
          <p:nvPr/>
        </p:nvSpPr>
        <p:spPr>
          <a:xfrm>
            <a:off x="4295326" y="4106867"/>
            <a:ext cx="3031987" cy="2303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814"/>
              </a:lnSpc>
              <a:buNone/>
            </a:pPr>
            <a:r>
              <a:rPr lang="en-US" sz="1440" dirty="0">
                <a:solidFill>
                  <a:srgbClr val="071023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Determine parts most at risk</a:t>
            </a:r>
            <a:endParaRPr lang="en-US" dirty="0"/>
          </a:p>
        </p:txBody>
      </p:sp>
      <p:sp>
        <p:nvSpPr>
          <p:cNvPr id="20" name="Object 19"/>
          <p:cNvSpPr/>
          <p:nvPr/>
        </p:nvSpPr>
        <p:spPr>
          <a:xfrm>
            <a:off x="7480330" y="3971170"/>
            <a:ext cx="476131" cy="476131"/>
          </a:xfrm>
          <a:prstGeom prst="ellipse">
            <a:avLst/>
          </a:prstGeom>
          <a:solidFill>
            <a:srgbClr val="F5F6F2"/>
          </a:solidFill>
        </p:spPr>
      </p:sp>
      <p:sp>
        <p:nvSpPr>
          <p:cNvPr id="21" name="Object 20"/>
          <p:cNvSpPr/>
          <p:nvPr/>
        </p:nvSpPr>
        <p:spPr>
          <a:xfrm>
            <a:off x="7404149" y="4069075"/>
            <a:ext cx="628493" cy="26871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2117"/>
              </a:lnSpc>
              <a:buNone/>
            </a:pPr>
            <a:r>
              <a:rPr lang="en-US" sz="1680" dirty="0">
                <a:solidFill>
                  <a:srgbClr val="071023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4</a:t>
            </a:r>
            <a:endParaRPr lang="en-US" dirty="0"/>
          </a:p>
        </p:txBody>
      </p:sp>
      <p:sp>
        <p:nvSpPr>
          <p:cNvPr id="22" name="Object 21"/>
          <p:cNvSpPr/>
          <p:nvPr/>
        </p:nvSpPr>
        <p:spPr>
          <a:xfrm>
            <a:off x="7480330" y="3971170"/>
            <a:ext cx="476131" cy="476131"/>
          </a:xfrm>
          <a:prstGeom prst="ellipse">
            <a:avLst/>
          </a:prstGeom>
          <a:noFill/>
        </p:spPr>
      </p:sp>
      <p:sp>
        <p:nvSpPr>
          <p:cNvPr id="23" name="Object 22"/>
          <p:cNvSpPr/>
          <p:nvPr/>
        </p:nvSpPr>
        <p:spPr>
          <a:xfrm>
            <a:off x="8099300" y="3971170"/>
            <a:ext cx="3137390" cy="1209373"/>
          </a:xfrm>
          <a:prstGeom prst="rect">
            <a:avLst/>
          </a:prstGeom>
          <a:solidFill>
            <a:srgbClr val="F5F6F2"/>
          </a:solidFill>
        </p:spPr>
      </p:sp>
      <p:sp>
        <p:nvSpPr>
          <p:cNvPr id="24" name="Object 23"/>
          <p:cNvSpPr/>
          <p:nvPr/>
        </p:nvSpPr>
        <p:spPr>
          <a:xfrm>
            <a:off x="8289752" y="4106867"/>
            <a:ext cx="3031987" cy="9213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814"/>
              </a:lnSpc>
              <a:buNone/>
            </a:pPr>
            <a:r>
              <a:rPr lang="en-US" sz="1440" dirty="0">
                <a:solidFill>
                  <a:srgbClr val="071023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Improve early detection systems and assess effectiveness of mitigation strategies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0"/>
            <a:ext cx="12198475" cy="6865808"/>
          </a:xfrm>
          <a:prstGeom prst="rect">
            <a:avLst/>
          </a:prstGeom>
          <a:solidFill>
            <a:srgbClr val="EFF1EB"/>
          </a:solidFill>
        </p:spPr>
      </p:sp>
      <p:pic>
        <p:nvPicPr>
          <p:cNvPr id="3" name="Object 2"/>
          <p:cNvPicPr>
            <a:picLocks noChangeAspect="1"/>
          </p:cNvPicPr>
          <p:nvPr/>
        </p:nvPicPr>
        <p:blipFill>
          <a:blip r:embed="rId3"/>
          <a:srcRect t="31239" b="31239"/>
          <a:stretch/>
        </p:blipFill>
        <p:spPr>
          <a:xfrm>
            <a:off x="0" y="0"/>
            <a:ext cx="12198475" cy="6865808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476131" y="3075062"/>
            <a:ext cx="5143166" cy="7225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5691"/>
              </a:lnSpc>
              <a:buNone/>
            </a:pPr>
            <a:r>
              <a:rPr lang="en-US" sz="5344" kern="0" spc="53" dirty="0">
                <a:solidFill>
                  <a:srgbClr val="14364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Streamlit App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DE942F-0AFF-AFEA-6DDE-64A0FCFE2720}"/>
              </a:ext>
            </a:extLst>
          </p:cNvPr>
          <p:cNvSpPr txBox="1"/>
          <p:nvPr/>
        </p:nvSpPr>
        <p:spPr>
          <a:xfrm>
            <a:off x="645090" y="4002066"/>
            <a:ext cx="4321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Link to App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0"/>
            <a:ext cx="12198475" cy="6865808"/>
          </a:xfrm>
          <a:prstGeom prst="rect">
            <a:avLst/>
          </a:prstGeom>
          <a:solidFill>
            <a:srgbClr val="EFF1EB"/>
          </a:solidFill>
        </p:spPr>
      </p:sp>
      <p:pic>
        <p:nvPicPr>
          <p:cNvPr id="3" name="Object 2"/>
          <p:cNvPicPr>
            <a:picLocks noChangeAspect="1"/>
          </p:cNvPicPr>
          <p:nvPr/>
        </p:nvPicPr>
        <p:blipFill>
          <a:blip r:embed="rId3"/>
          <a:srcRect t="31239" b="31239"/>
          <a:stretch/>
        </p:blipFill>
        <p:spPr>
          <a:xfrm>
            <a:off x="0" y="0"/>
            <a:ext cx="12198475" cy="6865808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476131" y="2713202"/>
            <a:ext cx="4148053" cy="144505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5691"/>
              </a:lnSpc>
              <a:buNone/>
            </a:pPr>
            <a:r>
              <a:rPr lang="en-US" sz="5344" kern="0" spc="53" dirty="0">
                <a:solidFill>
                  <a:srgbClr val="14364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Regression Analysis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Regression Analysis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2237815" y="2955583"/>
            <a:ext cx="8484653" cy="20268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722"/>
              </a:lnSpc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Predict cost based on height, speed, and distance</a:t>
            </a: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Estimation Period: 1990-2025</a:t>
            </a: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sz="216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Log transformation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Regression Results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571357" y="1893216"/>
            <a:ext cx="5562162" cy="1369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268"/>
              </a:lnSpc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Overall model is significant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Significant coefficients</a:t>
            </a:r>
          </a:p>
          <a:p>
            <a:pPr marL="242900" indent="-242900" algn="l">
              <a:lnSpc>
                <a:spcPts val="2268"/>
              </a:lnSpc>
              <a:spcBef>
                <a:spcPts val="1952"/>
              </a:spcBef>
              <a:buSzPct val="100000"/>
              <a:buChar char="•"/>
            </a:pPr>
            <a:r>
              <a:rPr lang="en-US" sz="180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Low R-squared</a:t>
            </a:r>
            <a:endParaRPr lang="en-US" dirty="0"/>
          </a:p>
        </p:txBody>
      </p:sp>
      <p:pic>
        <p:nvPicPr>
          <p:cNvPr id="5" name="Object 4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799400" y="1714071"/>
            <a:ext cx="7189768" cy="47054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8895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Multicollinearity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476131" y="2328280"/>
            <a:ext cx="5523119" cy="296153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5" name="Object 4"/>
          <p:cNvPicPr>
            <a:picLocks noChangeAspect="1"/>
          </p:cNvPicPr>
          <p:nvPr/>
        </p:nvPicPr>
        <p:blipFill>
          <a:blip r:embed="rId5"/>
          <a:srcRect l="831" t="-21843" r="831" b="-21843"/>
          <a:stretch/>
        </p:blipFill>
        <p:spPr>
          <a:xfrm>
            <a:off x="476131" y="2328280"/>
            <a:ext cx="5523119" cy="2961534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476131" y="5425512"/>
            <a:ext cx="6075431" cy="2303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814"/>
              </a:lnSpc>
              <a:buNone/>
            </a:pPr>
            <a:r>
              <a:rPr lang="en-US" sz="144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Independent variables are highly correlated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6189702" y="2328280"/>
            <a:ext cx="5523119" cy="296153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8" name="Object 7"/>
          <p:cNvPicPr>
            <a:picLocks noChangeAspect="1"/>
          </p:cNvPicPr>
          <p:nvPr/>
        </p:nvPicPr>
        <p:blipFill>
          <a:blip r:embed="rId6"/>
          <a:srcRect l="1231" t="-12796" r="1231" b="-12796"/>
          <a:stretch/>
        </p:blipFill>
        <p:spPr>
          <a:xfrm>
            <a:off x="6189702" y="2328280"/>
            <a:ext cx="5523119" cy="2961534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6189702" y="5425512"/>
            <a:ext cx="6075431" cy="2303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814"/>
              </a:lnSpc>
              <a:buNone/>
            </a:pPr>
            <a:r>
              <a:rPr lang="en-US" sz="1440" dirty="0">
                <a:solidFill>
                  <a:srgbClr val="F5F6F2"/>
                </a:solidFill>
                <a:latin typeface="Space Mono" pitchFamily="34" charset="0"/>
                <a:ea typeface="Space Mono" pitchFamily="34" charset="-122"/>
                <a:cs typeface="Space Mono" pitchFamily="34" charset="-120"/>
              </a:rPr>
              <a:t>VIFs are below the accepted threshold of 5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495</Words>
  <Application>Microsoft Office PowerPoint</Application>
  <PresentationFormat>Widescreen</PresentationFormat>
  <Paragraphs>110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Poppins</vt:lpstr>
      <vt:lpstr>Space Mono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Beautiful.ai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Aviation Wildlife Strikes</dc:title>
  <dc:subject>Aviation Wildlife Strikes</dc:subject>
  <dc:creator>vlad7984@yahoo.com</dc:creator>
  <cp:lastModifiedBy>Vladislav Lee</cp:lastModifiedBy>
  <cp:revision>4</cp:revision>
  <dcterms:created xsi:type="dcterms:W3CDTF">2025-02-03T04:11:03Z</dcterms:created>
  <dcterms:modified xsi:type="dcterms:W3CDTF">2025-02-03T06:49:41Z</dcterms:modified>
</cp:coreProperties>
</file>